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2" r:id="rId2"/>
    <p:sldId id="259" r:id="rId3"/>
    <p:sldId id="278" r:id="rId4"/>
    <p:sldId id="287" r:id="rId5"/>
    <p:sldId id="291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9EF4-261A-40F5-9063-3DB909612DE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2779-E0C3-4DE7-8A0E-754C461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gi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860" y="2565017"/>
            <a:ext cx="9756841" cy="2869536"/>
          </a:xfrm>
        </p:spPr>
        <p:txBody>
          <a:bodyPr>
            <a:noAutofit/>
          </a:bodyPr>
          <a:lstStyle/>
          <a:p>
            <a:pPr algn="just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kk-KZ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Тұтас ортада толқындардың таралуы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15.1 Толқындардың серпімді ортада таралу ерекшеліктері. Толқын теңдеуі.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15.2 Толқындық қозғалыс энергиясы. Энергия ағыны. Тұрғын толқындар.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15.3 Допплер құбылысы. Акустика элементтері.</a:t>
            </a: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0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6352" y="1454587"/>
            <a:ext cx="5613170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Толқындардың серпімді ортада таралу ерекшеліктері. Толқын теңдеуі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15461" y="5226053"/>
            <a:ext cx="230268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flipV="1">
            <a:off x="2215461" y="6312792"/>
            <a:ext cx="21620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1" y="2515424"/>
            <a:ext cx="4255457" cy="28274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74432" y="5510401"/>
            <a:ext cx="4957010" cy="1086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Тұтас ортада тербелістердің таралу процесін толқындар, немесе толқындық процесс деп атайды.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5479" y="5331603"/>
            <a:ext cx="66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r>
              <a:rPr lang="kk-KZ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314509" y="2913811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305193" y="1875253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4905" y="9199947"/>
            <a:ext cx="6475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Инерция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аддитивтік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скалярлық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89"/>
          <p:cNvSpPr>
            <a:spLocks noChangeArrowheads="1"/>
          </p:cNvSpPr>
          <p:nvPr/>
        </p:nvSpPr>
        <p:spPr bwMode="auto">
          <a:xfrm>
            <a:off x="0" y="-1"/>
            <a:ext cx="13761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-1" y="-1"/>
            <a:ext cx="174872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40779"/>
              </p:ext>
            </p:extLst>
          </p:nvPr>
        </p:nvGraphicFramePr>
        <p:xfrm>
          <a:off x="1296020" y="1637644"/>
          <a:ext cx="10493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3" imgW="672840" imgH="545760" progId="Equation.DSMT4">
                  <p:embed/>
                </p:oleObj>
              </mc:Choice>
              <mc:Fallback>
                <p:oleObj name="Equation" r:id="rId3" imgW="672840" imgH="54576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020" y="1637644"/>
                        <a:ext cx="1049338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9"/>
          <p:cNvSpPr>
            <a:spLocks noChangeArrowheads="1"/>
          </p:cNvSpPr>
          <p:nvPr/>
        </p:nvSpPr>
        <p:spPr bwMode="auto">
          <a:xfrm>
            <a:off x="0" y="-1"/>
            <a:ext cx="14828454" cy="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28857"/>
              </p:ext>
            </p:extLst>
          </p:nvPr>
        </p:nvGraphicFramePr>
        <p:xfrm>
          <a:off x="1296020" y="2720163"/>
          <a:ext cx="8651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5" imgW="609480" imgH="545760" progId="Equation.DSMT4">
                  <p:embed/>
                </p:oleObj>
              </mc:Choice>
              <mc:Fallback>
                <p:oleObj name="Equation" r:id="rId5" imgW="609480" imgH="54576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020" y="2720163"/>
                        <a:ext cx="865188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1034321" y="3764673"/>
            <a:ext cx="3852472" cy="2916422"/>
            <a:chOff x="7521" y="10374"/>
            <a:chExt cx="3689" cy="2082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7641" y="11257"/>
              <a:ext cx="3569" cy="3"/>
            </a:xfrm>
            <a:custGeom>
              <a:avLst/>
              <a:gdLst>
                <a:gd name="T0" fmla="*/ 0 w 3569"/>
                <a:gd name="T1" fmla="*/ 0 h 3"/>
                <a:gd name="T2" fmla="*/ 3569 w 3569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69" h="3">
                  <a:moveTo>
                    <a:pt x="0" y="0"/>
                  </a:moveTo>
                  <a:lnTo>
                    <a:pt x="356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32" name="Line 4"/>
            <p:cNvCxnSpPr>
              <a:cxnSpLocks noChangeShapeType="1"/>
            </p:cNvCxnSpPr>
            <p:nvPr/>
          </p:nvCxnSpPr>
          <p:spPr bwMode="auto">
            <a:xfrm flipV="1">
              <a:off x="7738" y="10473"/>
              <a:ext cx="0" cy="14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7738" y="10890"/>
              <a:ext cx="2" cy="359"/>
            </a:xfrm>
            <a:custGeom>
              <a:avLst/>
              <a:gdLst>
                <a:gd name="T0" fmla="*/ 0 w 2"/>
                <a:gd name="T1" fmla="*/ 359 h 359"/>
                <a:gd name="T2" fmla="*/ 2 w 2"/>
                <a:gd name="T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59">
                  <a:moveTo>
                    <a:pt x="0" y="359"/>
                  </a:move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oval" w="sm" len="sm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9857" y="10940"/>
              <a:ext cx="3" cy="994"/>
            </a:xfrm>
            <a:custGeom>
              <a:avLst/>
              <a:gdLst>
                <a:gd name="T0" fmla="*/ 0 w 3"/>
                <a:gd name="T1" fmla="*/ 994 h 994"/>
                <a:gd name="T2" fmla="*/ 3 w 3"/>
                <a:gd name="T3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994">
                  <a:moveTo>
                    <a:pt x="0" y="994"/>
                  </a:move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8588" y="10959"/>
              <a:ext cx="2074" cy="1"/>
            </a:xfrm>
            <a:custGeom>
              <a:avLst/>
              <a:gdLst>
                <a:gd name="T0" fmla="*/ 0 w 1740"/>
                <a:gd name="T1" fmla="*/ 0 h 1"/>
                <a:gd name="T2" fmla="*/ 1740 w 174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40" h="1">
                  <a:moveTo>
                    <a:pt x="0" y="0"/>
                  </a:moveTo>
                  <a:lnTo>
                    <a:pt x="174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7730" y="11808"/>
              <a:ext cx="2135" cy="7"/>
            </a:xfrm>
            <a:custGeom>
              <a:avLst/>
              <a:gdLst>
                <a:gd name="T0" fmla="*/ 0 w 1791"/>
                <a:gd name="T1" fmla="*/ 5 h 5"/>
                <a:gd name="T2" fmla="*/ 1791 w 1791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91" h="5">
                  <a:moveTo>
                    <a:pt x="0" y="5"/>
                  </a:moveTo>
                  <a:lnTo>
                    <a:pt x="17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37" name="Line 9"/>
            <p:cNvCxnSpPr>
              <a:cxnSpLocks noChangeShapeType="1"/>
            </p:cNvCxnSpPr>
            <p:nvPr/>
          </p:nvCxnSpPr>
          <p:spPr bwMode="auto">
            <a:xfrm flipV="1">
              <a:off x="8274" y="10533"/>
              <a:ext cx="0" cy="2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0"/>
            <p:cNvCxnSpPr>
              <a:cxnSpLocks noChangeShapeType="1"/>
            </p:cNvCxnSpPr>
            <p:nvPr/>
          </p:nvCxnSpPr>
          <p:spPr bwMode="auto">
            <a:xfrm flipV="1">
              <a:off x="10365" y="10573"/>
              <a:ext cx="0" cy="2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284" y="10630"/>
              <a:ext cx="2066" cy="2"/>
            </a:xfrm>
            <a:custGeom>
              <a:avLst/>
              <a:gdLst>
                <a:gd name="T0" fmla="*/ 0 w 2066"/>
                <a:gd name="T1" fmla="*/ 2 h 2"/>
                <a:gd name="T2" fmla="*/ 2066 w 2066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66" h="2">
                  <a:moveTo>
                    <a:pt x="0" y="2"/>
                  </a:moveTo>
                  <a:lnTo>
                    <a:pt x="206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8481" y="12136"/>
              <a:ext cx="173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15.1 - сурет</a:t>
              </a:r>
              <a:r>
                <a:rPr lang="kk-KZ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0991" y="11282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7591" y="11264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7521" y="10464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y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8761" y="11849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9261" y="10374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9561" y="10714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9921" y="11274"/>
              <a:ext cx="198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7710" y="10755"/>
              <a:ext cx="3180" cy="943"/>
            </a:xfrm>
            <a:custGeom>
              <a:avLst/>
              <a:gdLst>
                <a:gd name="T0" fmla="*/ 0 w 3180"/>
                <a:gd name="T1" fmla="*/ 515 h 943"/>
                <a:gd name="T2" fmla="*/ 350 w 3180"/>
                <a:gd name="T3" fmla="*/ 85 h 943"/>
                <a:gd name="T4" fmla="*/ 800 w 3180"/>
                <a:gd name="T5" fmla="*/ 105 h 943"/>
                <a:gd name="T6" fmla="*/ 1250 w 3180"/>
                <a:gd name="T7" fmla="*/ 715 h 943"/>
                <a:gd name="T8" fmla="*/ 1600 w 3180"/>
                <a:gd name="T9" fmla="*/ 935 h 943"/>
                <a:gd name="T10" fmla="*/ 1960 w 3180"/>
                <a:gd name="T11" fmla="*/ 765 h 943"/>
                <a:gd name="T12" fmla="*/ 2220 w 3180"/>
                <a:gd name="T13" fmla="*/ 345 h 943"/>
                <a:gd name="T14" fmla="*/ 2610 w 3180"/>
                <a:gd name="T15" fmla="*/ 65 h 943"/>
                <a:gd name="T16" fmla="*/ 2950 w 3180"/>
                <a:gd name="T17" fmla="*/ 205 h 943"/>
                <a:gd name="T18" fmla="*/ 3180 w 3180"/>
                <a:gd name="T19" fmla="*/ 515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0" h="943">
                  <a:moveTo>
                    <a:pt x="0" y="515"/>
                  </a:moveTo>
                  <a:cubicBezTo>
                    <a:pt x="58" y="443"/>
                    <a:pt x="217" y="153"/>
                    <a:pt x="350" y="85"/>
                  </a:cubicBezTo>
                  <a:cubicBezTo>
                    <a:pt x="483" y="17"/>
                    <a:pt x="650" y="0"/>
                    <a:pt x="800" y="105"/>
                  </a:cubicBezTo>
                  <a:cubicBezTo>
                    <a:pt x="950" y="210"/>
                    <a:pt x="1117" y="577"/>
                    <a:pt x="1250" y="715"/>
                  </a:cubicBezTo>
                  <a:cubicBezTo>
                    <a:pt x="1383" y="853"/>
                    <a:pt x="1482" y="927"/>
                    <a:pt x="1600" y="935"/>
                  </a:cubicBezTo>
                  <a:cubicBezTo>
                    <a:pt x="1718" y="943"/>
                    <a:pt x="1857" y="863"/>
                    <a:pt x="1960" y="765"/>
                  </a:cubicBezTo>
                  <a:cubicBezTo>
                    <a:pt x="2063" y="667"/>
                    <a:pt x="2112" y="462"/>
                    <a:pt x="2220" y="345"/>
                  </a:cubicBezTo>
                  <a:cubicBezTo>
                    <a:pt x="2328" y="228"/>
                    <a:pt x="2488" y="88"/>
                    <a:pt x="2610" y="65"/>
                  </a:cubicBezTo>
                  <a:cubicBezTo>
                    <a:pt x="2732" y="42"/>
                    <a:pt x="2855" y="130"/>
                    <a:pt x="2950" y="205"/>
                  </a:cubicBezTo>
                  <a:cubicBezTo>
                    <a:pt x="3045" y="280"/>
                    <a:pt x="3132" y="451"/>
                    <a:pt x="3180" y="51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10329480" y="1822873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11175"/>
              </p:ext>
            </p:extLst>
          </p:nvPr>
        </p:nvGraphicFramePr>
        <p:xfrm>
          <a:off x="6880732" y="1661458"/>
          <a:ext cx="733868" cy="70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r:id="rId7" imgW="469696" imgH="444307" progId="Equation.DSMT4">
                  <p:embed/>
                </p:oleObj>
              </mc:Choice>
              <mc:Fallback>
                <p:oleObj r:id="rId7" imgW="469696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732" y="1661458"/>
                        <a:ext cx="733868" cy="703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Скругленный прямоугольник 50"/>
          <p:cNvSpPr/>
          <p:nvPr/>
        </p:nvSpPr>
        <p:spPr>
          <a:xfrm>
            <a:off x="6067885" y="5058250"/>
            <a:ext cx="5351489" cy="805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Қайсыбір уақыт аралығында тербеліс жеткен нүктелердің геометриялық орнын толқын шебі дейді.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067885" y="5998106"/>
            <a:ext cx="5351488" cy="682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Бірдей фазаларда тербелген нүктелердің геометриялық орны - толқын беті.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35" y="2379444"/>
            <a:ext cx="2337106" cy="2419776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9415874" y="4845797"/>
            <a:ext cx="66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r>
              <a:rPr lang="kk-KZ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/>
      <p:bldP spid="51" grpId="0" animBg="1"/>
      <p:bldP spid="52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7910" y="1148047"/>
            <a:ext cx="5613170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Толқын теңдеуі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738337" y="1984036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31465"/>
              </p:ext>
            </p:extLst>
          </p:nvPr>
        </p:nvGraphicFramePr>
        <p:xfrm>
          <a:off x="1465952" y="2009372"/>
          <a:ext cx="1499017" cy="34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r:id="rId3" imgW="876300" imgH="203200" progId="Equation.DSMT4">
                  <p:embed/>
                </p:oleObj>
              </mc:Choice>
              <mc:Fallback>
                <p:oleObj r:id="rId3" imgW="8763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952" y="2009372"/>
                        <a:ext cx="1499017" cy="342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738337" y="2669473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10708393" y="1990031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641078" y="4029950"/>
            <a:ext cx="3181480" cy="2533256"/>
            <a:chOff x="1851" y="13848"/>
            <a:chExt cx="2911" cy="2001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952" y="14795"/>
              <a:ext cx="810" cy="1"/>
            </a:xfrm>
            <a:custGeom>
              <a:avLst/>
              <a:gdLst>
                <a:gd name="T0" fmla="*/ 0 w 810"/>
                <a:gd name="T1" fmla="*/ 0 h 1"/>
                <a:gd name="T2" fmla="*/ 810 w 8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0" h="1">
                  <a:moveTo>
                    <a:pt x="0" y="0"/>
                  </a:moveTo>
                  <a:lnTo>
                    <a:pt x="8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8" name="Line 16"/>
            <p:cNvCxnSpPr>
              <a:cxnSpLocks noChangeShapeType="1"/>
            </p:cNvCxnSpPr>
            <p:nvPr/>
          </p:nvCxnSpPr>
          <p:spPr bwMode="auto">
            <a:xfrm flipV="1">
              <a:off x="4289" y="13848"/>
              <a:ext cx="0" cy="1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7"/>
            <p:cNvCxnSpPr>
              <a:cxnSpLocks noChangeShapeType="1"/>
            </p:cNvCxnSpPr>
            <p:nvPr/>
          </p:nvCxnSpPr>
          <p:spPr bwMode="auto">
            <a:xfrm flipV="1">
              <a:off x="3581" y="14163"/>
              <a:ext cx="0" cy="1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573" y="15031"/>
              <a:ext cx="716" cy="323"/>
            </a:xfrm>
            <a:custGeom>
              <a:avLst/>
              <a:gdLst>
                <a:gd name="T0" fmla="*/ 0 w 546"/>
                <a:gd name="T1" fmla="*/ 246 h 246"/>
                <a:gd name="T2" fmla="*/ 546 w 546"/>
                <a:gd name="T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246">
                  <a:moveTo>
                    <a:pt x="0" y="246"/>
                  </a:moveTo>
                  <a:lnTo>
                    <a:pt x="54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81" y="13848"/>
              <a:ext cx="716" cy="323"/>
            </a:xfrm>
            <a:custGeom>
              <a:avLst/>
              <a:gdLst>
                <a:gd name="T0" fmla="*/ 0 w 546"/>
                <a:gd name="T1" fmla="*/ 246 h 246"/>
                <a:gd name="T2" fmla="*/ 546 w 546"/>
                <a:gd name="T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246">
                  <a:moveTo>
                    <a:pt x="0" y="246"/>
                  </a:moveTo>
                  <a:lnTo>
                    <a:pt x="54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AutoShape 20"/>
            <p:cNvSpPr>
              <a:spLocks/>
            </p:cNvSpPr>
            <p:nvPr/>
          </p:nvSpPr>
          <p:spPr bwMode="auto">
            <a:xfrm rot="5400000">
              <a:off x="2903" y="13974"/>
              <a:ext cx="227" cy="1871"/>
            </a:xfrm>
            <a:prstGeom prst="rightBrace">
              <a:avLst>
                <a:gd name="adj1" fmla="val 68686"/>
                <a:gd name="adj2" fmla="val 5027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086" y="14799"/>
              <a:ext cx="1504" cy="1"/>
            </a:xfrm>
            <a:custGeom>
              <a:avLst/>
              <a:gdLst>
                <a:gd name="T0" fmla="*/ 0 w 1504"/>
                <a:gd name="T1" fmla="*/ 0 h 1"/>
                <a:gd name="T2" fmla="*/ 1504 w 1504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4" h="1">
                  <a:moveTo>
                    <a:pt x="0" y="0"/>
                  </a:moveTo>
                  <a:lnTo>
                    <a:pt x="1504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4" name="Line 22"/>
            <p:cNvCxnSpPr>
              <a:cxnSpLocks noChangeShapeType="1"/>
            </p:cNvCxnSpPr>
            <p:nvPr/>
          </p:nvCxnSpPr>
          <p:spPr bwMode="auto">
            <a:xfrm>
              <a:off x="2632" y="14558"/>
              <a:ext cx="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721" y="15528"/>
              <a:ext cx="17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15.2 - сурет</a:t>
              </a:r>
              <a:r>
                <a:rPr lang="kk-KZ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551" y="14829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596" y="14797"/>
              <a:ext cx="379" cy="4"/>
            </a:xfrm>
            <a:custGeom>
              <a:avLst/>
              <a:gdLst>
                <a:gd name="T0" fmla="*/ 0 w 379"/>
                <a:gd name="T1" fmla="*/ 4 h 4"/>
                <a:gd name="T2" fmla="*/ 379 w 379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9" h="4">
                  <a:moveTo>
                    <a:pt x="0" y="4"/>
                  </a:moveTo>
                  <a:lnTo>
                    <a:pt x="37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851" y="14800"/>
              <a:ext cx="260" cy="1"/>
            </a:xfrm>
            <a:custGeom>
              <a:avLst/>
              <a:gdLst>
                <a:gd name="T0" fmla="*/ 0 w 260"/>
                <a:gd name="T1" fmla="*/ 0 h 1"/>
                <a:gd name="T2" fmla="*/ 260 w 26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0" h="1">
                  <a:moveTo>
                    <a:pt x="0" y="0"/>
                  </a:moveTo>
                  <a:lnTo>
                    <a:pt x="2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896" y="15024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kk-KZ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х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011" y="14499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356" y="13914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966" y="15189"/>
              <a:ext cx="17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781" y="14289"/>
              <a:ext cx="20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10708394" y="3318687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328526"/>
              </p:ext>
            </p:extLst>
          </p:nvPr>
        </p:nvGraphicFramePr>
        <p:xfrm>
          <a:off x="6197452" y="4314069"/>
          <a:ext cx="37496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5" imgW="3035160" imgH="495000" progId="Equation.DSMT4">
                  <p:embed/>
                </p:oleObj>
              </mc:Choice>
              <mc:Fallback>
                <p:oleObj name="Equation" r:id="rId5" imgW="3035160" imgH="495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452" y="4314069"/>
                        <a:ext cx="3749675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10708395" y="4423705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10745678" y="5338232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7124668" y="3042901"/>
            <a:ext cx="14247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8097738" y="4596804"/>
            <a:ext cx="162131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653" y="3384414"/>
            <a:ext cx="5323344" cy="49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Қума толқын кеңістікте энергия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тасымалдайды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16192" y="1824670"/>
            <a:ext cx="2312193" cy="806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74609"/>
              </p:ext>
            </p:extLst>
          </p:nvPr>
        </p:nvGraphicFramePr>
        <p:xfrm>
          <a:off x="7024312" y="1824670"/>
          <a:ext cx="1984392" cy="73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7" imgW="1333500" imgH="495300" progId="Equation.DSMT4">
                  <p:embed/>
                </p:oleObj>
              </mc:Choice>
              <mc:Fallback>
                <p:oleObj name="Equation" r:id="rId7" imgW="1333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312" y="1824670"/>
                        <a:ext cx="1984392" cy="73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Скругленный прямоугольник 41"/>
          <p:cNvSpPr/>
          <p:nvPr/>
        </p:nvSpPr>
        <p:spPr>
          <a:xfrm>
            <a:off x="6860411" y="2992228"/>
            <a:ext cx="2367974" cy="7949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0636"/>
              </p:ext>
            </p:extLst>
          </p:nvPr>
        </p:nvGraphicFramePr>
        <p:xfrm>
          <a:off x="7160852" y="3049717"/>
          <a:ext cx="1873771" cy="69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Equation" r:id="rId9" imgW="1345616" imgH="495085" progId="Equation.DSMT4">
                  <p:embed/>
                </p:oleObj>
              </mc:Choice>
              <mc:Fallback>
                <p:oleObj name="Equation" r:id="rId9" imgW="1345616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852" y="3049717"/>
                        <a:ext cx="1873771" cy="69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544410"/>
              </p:ext>
            </p:extLst>
          </p:nvPr>
        </p:nvGraphicFramePr>
        <p:xfrm>
          <a:off x="7346582" y="5394272"/>
          <a:ext cx="83026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11" imgW="596880" imgH="190440" progId="Equation.DSMT4">
                  <p:embed/>
                </p:oleObj>
              </mc:Choice>
              <mc:Fallback>
                <p:oleObj name="Equation" r:id="rId11" imgW="596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582" y="5394272"/>
                        <a:ext cx="830262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99098"/>
              </p:ext>
            </p:extLst>
          </p:nvPr>
        </p:nvGraphicFramePr>
        <p:xfrm>
          <a:off x="1465263" y="2632075"/>
          <a:ext cx="1435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13" imgW="812520" imgH="203040" progId="Equation.DSMT4">
                  <p:embed/>
                </p:oleObj>
              </mc:Choice>
              <mc:Fallback>
                <p:oleObj name="Equation" r:id="rId13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65263" y="2632075"/>
                        <a:ext cx="14351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38147"/>
              </p:ext>
            </p:extLst>
          </p:nvPr>
        </p:nvGraphicFramePr>
        <p:xfrm>
          <a:off x="2636146" y="4703117"/>
          <a:ext cx="213229" cy="23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6146" y="4703117"/>
                        <a:ext cx="213229" cy="23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4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5" grpId="0"/>
      <p:bldP spid="35" grpId="0"/>
      <p:bldP spid="38" grpId="0"/>
      <p:bldP spid="40" grpId="0"/>
      <p:bldP spid="3" grpId="0" animBg="1"/>
      <p:bldP spid="2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099888" y="6215363"/>
            <a:ext cx="10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00032"/>
              </p:ext>
            </p:extLst>
          </p:nvPr>
        </p:nvGraphicFramePr>
        <p:xfrm>
          <a:off x="333115" y="5326108"/>
          <a:ext cx="19240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3" imgW="1384200" imgH="457200" progId="Equation.DSMT4">
                  <p:embed/>
                </p:oleObj>
              </mc:Choice>
              <mc:Fallback>
                <p:oleObj name="Equation" r:id="rId3" imgW="13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15" y="5326108"/>
                        <a:ext cx="1924050" cy="633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099888" y="5458148"/>
            <a:ext cx="10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099888" y="4830720"/>
            <a:ext cx="10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40870"/>
              </p:ext>
            </p:extLst>
          </p:nvPr>
        </p:nvGraphicFramePr>
        <p:xfrm>
          <a:off x="175492" y="4126671"/>
          <a:ext cx="3157098" cy="6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5" imgW="2450880" imgH="495000" progId="Equation.DSMT4">
                  <p:embed/>
                </p:oleObj>
              </mc:Choice>
              <mc:Fallback>
                <p:oleObj name="Equation" r:id="rId5" imgW="2450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92" y="4126671"/>
                        <a:ext cx="3157098" cy="63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099888" y="4082781"/>
            <a:ext cx="10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565977-B9AB-48CC-A361-F55BE7713EF4}"/>
              </a:ext>
            </a:extLst>
          </p:cNvPr>
          <p:cNvSpPr txBox="1"/>
          <p:nvPr/>
        </p:nvSpPr>
        <p:spPr>
          <a:xfrm>
            <a:off x="4099888" y="3455353"/>
            <a:ext cx="10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1" y="1167880"/>
            <a:ext cx="3812757" cy="214432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8009" y="3441152"/>
            <a:ext cx="1962587" cy="55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24386"/>
              </p:ext>
            </p:extLst>
          </p:nvPr>
        </p:nvGraphicFramePr>
        <p:xfrm>
          <a:off x="209332" y="3532495"/>
          <a:ext cx="1799942" cy="36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8" imgW="1320480" imgH="266400" progId="Equation.DSMT4">
                  <p:embed/>
                </p:oleObj>
              </mc:Choice>
              <mc:Fallback>
                <p:oleObj name="Equation" r:id="rId8" imgW="1320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32" y="3532495"/>
                        <a:ext cx="1799942" cy="362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75492" y="6013632"/>
            <a:ext cx="2081673" cy="64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718454"/>
              </p:ext>
            </p:extLst>
          </p:nvPr>
        </p:nvGraphicFramePr>
        <p:xfrm>
          <a:off x="333115" y="6006563"/>
          <a:ext cx="1757481" cy="64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10" imgW="1346040" imgH="495000" progId="Equation.DSMT4">
                  <p:embed/>
                </p:oleObj>
              </mc:Choice>
              <mc:Fallback>
                <p:oleObj name="Equation" r:id="rId10" imgW="1346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15" y="6006563"/>
                        <a:ext cx="1757481" cy="647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72722" y="3279715"/>
            <a:ext cx="66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r>
              <a:rPr lang="kk-KZ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510746"/>
              </p:ext>
            </p:extLst>
          </p:nvPr>
        </p:nvGraphicFramePr>
        <p:xfrm>
          <a:off x="122238" y="4905375"/>
          <a:ext cx="20113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12" imgW="1447560" imgH="228600" progId="Equation.DSMT4">
                  <p:embed/>
                </p:oleObj>
              </mc:Choice>
              <mc:Fallback>
                <p:oleObj name="Equation" r:id="rId12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4905375"/>
                        <a:ext cx="2011362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825563"/>
            <a:ext cx="471487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238" y="3085398"/>
            <a:ext cx="4714875" cy="2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 animBg="1"/>
      <p:bldP spid="1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C82E5-3593-420A-A65B-F54B64FBA603}"/>
              </a:ext>
            </a:extLst>
          </p:cNvPr>
          <p:cNvSpPr txBox="1"/>
          <p:nvPr/>
        </p:nvSpPr>
        <p:spPr>
          <a:xfrm>
            <a:off x="2220049" y="914207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3A806FF9-3CC1-432F-AA7D-B95AF5FF1411}"/>
              </a:ext>
            </a:extLst>
          </p:cNvPr>
          <p:cNvSpPr txBox="1"/>
          <p:nvPr/>
        </p:nvSpPr>
        <p:spPr>
          <a:xfrm>
            <a:off x="251776" y="1735007"/>
            <a:ext cx="116884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</p:spTree>
    <p:extLst>
      <p:ext uri="{BB962C8B-B14F-4D97-AF65-F5344CB8AC3E}">
        <p14:creationId xmlns:p14="http://schemas.microsoft.com/office/powerpoint/2010/main" val="2292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389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Equation</vt:lpstr>
      <vt:lpstr>Equation.DSMT4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140</cp:revision>
  <dcterms:created xsi:type="dcterms:W3CDTF">2021-03-09T10:58:15Z</dcterms:created>
  <dcterms:modified xsi:type="dcterms:W3CDTF">2025-11-14T09:40:36Z</dcterms:modified>
</cp:coreProperties>
</file>